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FA8B4-5DFF-4265-AF29-435D1F017C9E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A2A44-37C4-4AEC-B03C-E8170348467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74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A2A44-37C4-4AEC-B03C-E8170348467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50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AD59-21CD-481F-9D40-DBC6089897B7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F480-A902-4611-A7F4-E43567CC054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73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AD59-21CD-481F-9D40-DBC6089897B7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F480-A902-4611-A7F4-E43567CC054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62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AD59-21CD-481F-9D40-DBC6089897B7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F480-A902-4611-A7F4-E43567CC054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25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AD59-21CD-481F-9D40-DBC6089897B7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F480-A902-4611-A7F4-E43567CC054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13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AD59-21CD-481F-9D40-DBC6089897B7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F480-A902-4611-A7F4-E43567CC054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62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AD59-21CD-481F-9D40-DBC6089897B7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F480-A902-4611-A7F4-E43567CC054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84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AD59-21CD-481F-9D40-DBC6089897B7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F480-A902-4611-A7F4-E43567CC054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30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AD59-21CD-481F-9D40-DBC6089897B7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F480-A902-4611-A7F4-E43567CC054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91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AD59-21CD-481F-9D40-DBC6089897B7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F480-A902-4611-A7F4-E43567CC054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50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AD59-21CD-481F-9D40-DBC6089897B7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F480-A902-4611-A7F4-E43567CC054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9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AD59-21CD-481F-9D40-DBC6089897B7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F480-A902-4611-A7F4-E43567CC054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4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CAD59-21CD-481F-9D40-DBC6089897B7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AF480-A902-4611-A7F4-E43567CC054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55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m4a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5" Type="http://schemas.openxmlformats.org/officeDocument/2006/relationships/image" Target="../media/image1.jpeg"/><Relationship Id="rId15" Type="http://schemas.openxmlformats.org/officeDocument/2006/relationships/image" Target="../media/image11.gif"/><Relationship Id="rId23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Risultato immagini per coeur biologi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2" r="21779"/>
          <a:stretch/>
        </p:blipFill>
        <p:spPr bwMode="auto">
          <a:xfrm>
            <a:off x="1896351" y="2439168"/>
            <a:ext cx="548234" cy="43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Risultato immagini per foie biologi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" t="8823" r="7916" b="9966"/>
          <a:stretch/>
        </p:blipFill>
        <p:spPr bwMode="auto">
          <a:xfrm>
            <a:off x="1926101" y="1829139"/>
            <a:ext cx="488733" cy="45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/>
          <a:srcRect l="24808" t="3835" r="12986" b="13210"/>
          <a:stretch/>
        </p:blipFill>
        <p:spPr>
          <a:xfrm>
            <a:off x="163836" y="2337033"/>
            <a:ext cx="1751171" cy="5606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8"/>
          <a:srcRect t="17229"/>
          <a:stretch/>
        </p:blipFill>
        <p:spPr>
          <a:xfrm>
            <a:off x="127206" y="1759903"/>
            <a:ext cx="538797" cy="57713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9"/>
          <a:srcRect b="12569"/>
          <a:stretch/>
        </p:blipFill>
        <p:spPr>
          <a:xfrm>
            <a:off x="666003" y="1757815"/>
            <a:ext cx="567784" cy="57921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2877" y="1757815"/>
            <a:ext cx="692130" cy="57921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7241" y="2088812"/>
            <a:ext cx="2748394" cy="229458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" r="5314"/>
          <a:stretch/>
        </p:blipFill>
        <p:spPr>
          <a:xfrm>
            <a:off x="127206" y="2592917"/>
            <a:ext cx="3730171" cy="173835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3" y="5185720"/>
            <a:ext cx="2268845" cy="124405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26681" y="5185188"/>
            <a:ext cx="3925818" cy="1426480"/>
          </a:xfrm>
          <a:prstGeom prst="rect">
            <a:avLst/>
          </a:prstGeom>
        </p:spPr>
      </p:pic>
      <p:sp>
        <p:nvSpPr>
          <p:cNvPr id="15" name="Titolo 1"/>
          <p:cNvSpPr txBox="1">
            <a:spLocks/>
          </p:cNvSpPr>
          <p:nvPr/>
        </p:nvSpPr>
        <p:spPr>
          <a:xfrm>
            <a:off x="13927" y="638886"/>
            <a:ext cx="12164146" cy="65247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Challenges in the decomposition of NMR spectra of </a:t>
            </a:r>
            <a:r>
              <a:rPr lang="en-US" sz="2400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small molecule mixtures</a:t>
            </a:r>
            <a:endParaRPr lang="it-IT" sz="2800" b="1" u="sng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2" descr="http://ism2.univ-amu.fr/sites/default/files/pictures/logoism2/logo-ism2-horizontal-1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635" y="80701"/>
            <a:ext cx="2163032" cy="50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61" y="62839"/>
            <a:ext cx="1551507" cy="5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13350" y="121546"/>
            <a:ext cx="1389487" cy="37053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2229150" y="1784226"/>
            <a:ext cx="329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Complex</a:t>
            </a:r>
            <a:r>
              <a:rPr lang="fr-FR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fr-FR" sz="1400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spectra</a:t>
            </a:r>
            <a:r>
              <a:rPr lang="fr-FR" sz="1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: </a:t>
            </a:r>
            <a:r>
              <a:rPr lang="fr-FR" sz="1400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overlaps</a:t>
            </a:r>
            <a:endParaRPr lang="fr-FR" sz="1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18"/>
          <a:srcRect t="9965" b="13985"/>
          <a:stretch/>
        </p:blipFill>
        <p:spPr>
          <a:xfrm>
            <a:off x="3750189" y="85751"/>
            <a:ext cx="1657058" cy="469059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2004047" y="1055724"/>
            <a:ext cx="818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u="sng" dirty="0"/>
              <a:t>E. Piersanti</a:t>
            </a:r>
            <a:r>
              <a:rPr lang="fr-FR" sz="1200" u="sng" baseline="30000" dirty="0"/>
              <a:t>1</a:t>
            </a:r>
            <a:r>
              <a:rPr lang="fr-FR" sz="1200" dirty="0"/>
              <a:t>, A. Cherni</a:t>
            </a:r>
            <a:r>
              <a:rPr lang="fr-FR" sz="1200" baseline="30000" dirty="0"/>
              <a:t>2</a:t>
            </a:r>
            <a:r>
              <a:rPr lang="fr-FR" sz="1200" dirty="0"/>
              <a:t>, S. Anthoine</a:t>
            </a:r>
            <a:r>
              <a:rPr lang="fr-FR" sz="1200" baseline="30000" dirty="0"/>
              <a:t>2</a:t>
            </a:r>
            <a:r>
              <a:rPr lang="fr-FR" sz="1200" dirty="0"/>
              <a:t>, C. Chaux</a:t>
            </a:r>
            <a:r>
              <a:rPr lang="fr-FR" sz="1200" baseline="30000" dirty="0"/>
              <a:t>2</a:t>
            </a:r>
            <a:r>
              <a:rPr lang="fr-FR" sz="1200" dirty="0"/>
              <a:t>, L. Shintu</a:t>
            </a:r>
            <a:r>
              <a:rPr lang="fr-FR" sz="1200" baseline="30000" dirty="0"/>
              <a:t>1</a:t>
            </a:r>
            <a:r>
              <a:rPr lang="fr-FR" sz="1200" dirty="0"/>
              <a:t>, M. Yemloul</a:t>
            </a:r>
            <a:r>
              <a:rPr lang="fr-FR" sz="1200" baseline="30000" dirty="0"/>
              <a:t>1  </a:t>
            </a:r>
            <a:r>
              <a:rPr lang="fr-FR" sz="1200" dirty="0"/>
              <a:t>and B. Torrésani</a:t>
            </a:r>
            <a:r>
              <a:rPr lang="fr-FR" sz="1200" baseline="30000" dirty="0"/>
              <a:t>1</a:t>
            </a:r>
            <a:endParaRPr lang="fr-FR" sz="1200" dirty="0"/>
          </a:p>
          <a:p>
            <a:pPr algn="ctr"/>
            <a:r>
              <a:rPr lang="fr-FR" sz="1200" i="1" baseline="30000" dirty="0"/>
              <a:t>1</a:t>
            </a:r>
            <a:r>
              <a:rPr lang="fr-FR" sz="1200" i="1" dirty="0"/>
              <a:t>Aix Marseille, CNRS, Centrale Marseille, iSM2, Marseille, France.</a:t>
            </a:r>
            <a:r>
              <a:rPr lang="fr-FR" sz="1200" dirty="0"/>
              <a:t> </a:t>
            </a:r>
            <a:r>
              <a:rPr lang="fr-FR" sz="1200" i="1" dirty="0"/>
              <a:t>52 Avenue Escadrille Normandie </a:t>
            </a:r>
            <a:r>
              <a:rPr lang="fr-FR" sz="1200" i="1" dirty="0" err="1"/>
              <a:t>Niemen</a:t>
            </a:r>
            <a:r>
              <a:rPr lang="fr-FR" sz="1200" i="1" dirty="0"/>
              <a:t>, 13013 Marseille.</a:t>
            </a:r>
            <a:endParaRPr lang="fr-FR" sz="1200" dirty="0"/>
          </a:p>
          <a:p>
            <a:pPr algn="ctr"/>
            <a:r>
              <a:rPr lang="fr-FR" sz="1200" i="1" baseline="30000" dirty="0"/>
              <a:t>2</a:t>
            </a:r>
            <a:r>
              <a:rPr lang="fr-FR" sz="1200" i="1" dirty="0"/>
              <a:t>Aix Marseille </a:t>
            </a:r>
            <a:r>
              <a:rPr lang="fr-FR" sz="1200" i="1" dirty="0" err="1"/>
              <a:t>Univ</a:t>
            </a:r>
            <a:r>
              <a:rPr lang="fr-FR" sz="1200" i="1" dirty="0"/>
              <a:t>, CNRS, Centrale Marseille, I2M, Marseille, France.</a:t>
            </a:r>
            <a:r>
              <a:rPr lang="fr-FR" sz="1200" dirty="0"/>
              <a:t> </a:t>
            </a:r>
            <a:r>
              <a:rPr lang="fr-FR" sz="1200" i="1" dirty="0" smtClean="0"/>
              <a:t>Château </a:t>
            </a:r>
            <a:r>
              <a:rPr lang="fr-FR" sz="1200" i="1" dirty="0"/>
              <a:t>Gombert – 39 rue F. </a:t>
            </a:r>
            <a:r>
              <a:rPr lang="fr-FR" sz="1200" i="1" dirty="0" err="1"/>
              <a:t>Joliot</a:t>
            </a:r>
            <a:r>
              <a:rPr lang="fr-FR" sz="1200" i="1" dirty="0"/>
              <a:t> Curie – 13453 Marseille</a:t>
            </a:r>
            <a:r>
              <a:rPr lang="fr-FR" sz="1200" i="1" dirty="0" smtClean="0"/>
              <a:t>.</a:t>
            </a:r>
            <a:endParaRPr lang="fr-FR" sz="1200" dirty="0"/>
          </a:p>
        </p:txBody>
      </p:sp>
      <p:sp>
        <p:nvSpPr>
          <p:cNvPr id="23" name="ZoneTexte 22"/>
          <p:cNvSpPr txBox="1"/>
          <p:nvPr/>
        </p:nvSpPr>
        <p:spPr>
          <a:xfrm>
            <a:off x="-755525" y="1303548"/>
            <a:ext cx="3293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u="sng" dirty="0" err="1" smtClean="0">
                <a:solidFill>
                  <a:srgbClr val="0070C0"/>
                </a:solidFill>
              </a:rPr>
              <a:t>Context</a:t>
            </a:r>
            <a:r>
              <a:rPr lang="fr-FR" sz="2200" b="1" u="sng" dirty="0" smtClean="0">
                <a:solidFill>
                  <a:srgbClr val="0070C0"/>
                </a:solidFill>
              </a:rPr>
              <a:t>:</a:t>
            </a:r>
            <a:endParaRPr lang="fr-FR" sz="2200" b="1" u="sng" dirty="0">
              <a:solidFill>
                <a:srgbClr val="0070C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42224" y="295289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1D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857377" y="211532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2D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6" name="Titolo 1"/>
          <p:cNvSpPr txBox="1">
            <a:spLocks/>
          </p:cNvSpPr>
          <p:nvPr/>
        </p:nvSpPr>
        <p:spPr>
          <a:xfrm>
            <a:off x="-332837" y="4551591"/>
            <a:ext cx="2521250" cy="57147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u="sng" dirty="0" smtClean="0">
                <a:solidFill>
                  <a:srgbClr val="0070C0"/>
                </a:solidFill>
                <a:latin typeface="+mn-lt"/>
              </a:rPr>
              <a:t>Objective:</a:t>
            </a:r>
            <a:endParaRPr lang="it-IT" sz="2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807873" y="4426607"/>
            <a:ext cx="4198997" cy="58477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to </a:t>
            </a:r>
            <a:r>
              <a:rPr lang="en-US" sz="1600" dirty="0"/>
              <a:t>decompose mixture into pure </a:t>
            </a:r>
            <a:r>
              <a:rPr lang="en-US" sz="1600" dirty="0" smtClean="0"/>
              <a:t>spectra using</a:t>
            </a:r>
          </a:p>
          <a:p>
            <a:pPr algn="ctr"/>
            <a:r>
              <a:rPr lang="fr-FR" sz="1600" b="1" dirty="0" smtClean="0"/>
              <a:t>signal </a:t>
            </a:r>
            <a:r>
              <a:rPr lang="fr-FR" sz="1600" b="1" dirty="0" err="1"/>
              <a:t>processing</a:t>
            </a:r>
            <a:r>
              <a:rPr lang="fr-FR" sz="1600" b="1" dirty="0"/>
              <a:t> </a:t>
            </a:r>
            <a:r>
              <a:rPr lang="fr-FR" sz="1600" dirty="0" err="1"/>
              <a:t>with</a:t>
            </a:r>
            <a:r>
              <a:rPr lang="fr-FR" sz="1600" dirty="0">
                <a:solidFill>
                  <a:schemeClr val="tx2"/>
                </a:solidFill>
              </a:rPr>
              <a:t> </a:t>
            </a:r>
            <a:r>
              <a:rPr lang="fr-FR" sz="1600" b="1" dirty="0">
                <a:solidFill>
                  <a:srgbClr val="0070C0"/>
                </a:solidFill>
              </a:rPr>
              <a:t>Blind Source </a:t>
            </a:r>
            <a:r>
              <a:rPr lang="fr-FR" sz="1600" b="1" dirty="0" err="1">
                <a:solidFill>
                  <a:srgbClr val="0070C0"/>
                </a:solidFill>
              </a:rPr>
              <a:t>Separation</a:t>
            </a:r>
            <a:endParaRPr lang="fr-FR" sz="1600" b="1" dirty="0">
              <a:solidFill>
                <a:srgbClr val="0070C0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 flipV="1">
            <a:off x="-26838" y="4370406"/>
            <a:ext cx="7297820" cy="12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057303" y="4993587"/>
            <a:ext cx="2395203" cy="276999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Mathematical tools: </a:t>
            </a:r>
            <a:r>
              <a:rPr lang="en-GB" sz="12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modeling</a:t>
            </a: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8814476" y="6241080"/>
            <a:ext cx="3377523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i="1" dirty="0" err="1" smtClean="0"/>
              <a:t>Results</a:t>
            </a:r>
            <a:r>
              <a:rPr lang="fr-FR" sz="1000" i="1" dirty="0" smtClean="0"/>
              <a:t> on </a:t>
            </a:r>
            <a:r>
              <a:rPr lang="fr-FR" sz="1000" i="1" baseline="30000" dirty="0" smtClean="0"/>
              <a:t>1</a:t>
            </a:r>
            <a:r>
              <a:rPr lang="fr-FR" sz="1000" i="1" dirty="0" smtClean="0"/>
              <a:t>H NMR </a:t>
            </a:r>
            <a:r>
              <a:rPr lang="fr-FR" sz="1000" i="1" dirty="0" err="1" smtClean="0"/>
              <a:t>spectra</a:t>
            </a:r>
            <a:r>
              <a:rPr lang="fr-FR" sz="1000" i="1" dirty="0" smtClean="0"/>
              <a:t>. </a:t>
            </a:r>
            <a:r>
              <a:rPr lang="fr-FR" sz="1000" i="1" dirty="0" err="1" smtClean="0">
                <a:solidFill>
                  <a:srgbClr val="0070C0"/>
                </a:solidFill>
              </a:rPr>
              <a:t>Estimated</a:t>
            </a:r>
            <a:r>
              <a:rPr lang="fr-FR" sz="1000" i="1" dirty="0" smtClean="0"/>
              <a:t> sources versus </a:t>
            </a:r>
            <a:r>
              <a:rPr lang="fr-FR" sz="1000" i="1" dirty="0" smtClean="0">
                <a:solidFill>
                  <a:srgbClr val="FF0000"/>
                </a:solidFill>
              </a:rPr>
              <a:t>real</a:t>
            </a:r>
            <a:r>
              <a:rPr lang="fr-FR" sz="1000" i="1" dirty="0" smtClean="0"/>
              <a:t> sources of the 5 mixture </a:t>
            </a:r>
            <a:r>
              <a:rPr lang="fr-FR" sz="1000" i="1" dirty="0" err="1" smtClean="0"/>
              <a:t>spectra</a:t>
            </a:r>
            <a:r>
              <a:rPr lang="fr-FR" sz="1000" i="1" dirty="0" smtClean="0"/>
              <a:t> </a:t>
            </a:r>
            <a:r>
              <a:rPr lang="fr-FR" sz="1000" i="1" dirty="0" err="1" smtClean="0"/>
              <a:t>with</a:t>
            </a:r>
            <a:r>
              <a:rPr lang="fr-FR" sz="1000" i="1" dirty="0" smtClean="0"/>
              <a:t> variable concentrations of the 4 </a:t>
            </a:r>
            <a:r>
              <a:rPr lang="fr-FR" sz="1000" i="1" dirty="0" err="1" smtClean="0"/>
              <a:t>terpenes</a:t>
            </a:r>
            <a:r>
              <a:rPr lang="fr-FR" sz="1000" i="1" dirty="0" smtClean="0"/>
              <a:t>.</a:t>
            </a:r>
            <a:endParaRPr lang="fr-FR" sz="1000" i="1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5D069F6-0BF5-4C6F-9A3A-80BA5A4581AF}"/>
              </a:ext>
            </a:extLst>
          </p:cNvPr>
          <p:cNvSpPr txBox="1"/>
          <p:nvPr/>
        </p:nvSpPr>
        <p:spPr>
          <a:xfrm rot="16964472">
            <a:off x="10834191" y="2882061"/>
            <a:ext cx="1656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Variable concentrations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FF87DC73-EBDE-4A90-AAEE-7DEE38A26F1C}"/>
              </a:ext>
            </a:extLst>
          </p:cNvPr>
          <p:cNvCxnSpPr>
            <a:cxnSpLocks/>
          </p:cNvCxnSpPr>
          <p:nvPr/>
        </p:nvCxnSpPr>
        <p:spPr>
          <a:xfrm flipV="1">
            <a:off x="11413197" y="2475821"/>
            <a:ext cx="179999" cy="985191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7697" y="6607363"/>
            <a:ext cx="873769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A. Cherni, E. Piersanti, S. Anthoine, C. Chaux, L. Shintu, M. Yemloul, B. Torrésani, </a:t>
            </a:r>
            <a:r>
              <a:rPr lang="it-IT" sz="1000" b="1" i="1" dirty="0"/>
              <a:t>Faraday Discuss.</a:t>
            </a:r>
            <a:r>
              <a:rPr lang="it-IT" sz="1000" dirty="0"/>
              <a:t> </a:t>
            </a:r>
            <a:r>
              <a:rPr lang="it-IT" sz="1000" b="1" dirty="0"/>
              <a:t>2019</a:t>
            </a:r>
            <a:r>
              <a:rPr lang="it-IT" sz="1000" dirty="0"/>
              <a:t>, 218, 459-480.</a:t>
            </a:r>
            <a:endParaRPr lang="fr-FR" sz="1000" b="1" i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7521943" y="2518885"/>
            <a:ext cx="1067921" cy="61555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1D</a:t>
            </a:r>
          </a:p>
          <a:p>
            <a:pPr algn="ctr"/>
            <a:r>
              <a:rPr lang="fr-FR" b="1" dirty="0" smtClean="0">
                <a:solidFill>
                  <a:srgbClr val="0070C0"/>
                </a:solidFill>
              </a:rPr>
              <a:t>A+B+C+D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37729" y="3710306"/>
            <a:ext cx="1772886" cy="43088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 </a:t>
            </a:r>
            <a:r>
              <a:rPr lang="en-US" sz="105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mixtures </a:t>
            </a:r>
            <a:r>
              <a:rPr lang="en-US" sz="1050" dirty="0" smtClean="0">
                <a:latin typeface="Century Gothic" panose="020B0502020202020204" pitchFamily="34" charset="0"/>
              </a:rPr>
              <a:t>used </a:t>
            </a:r>
            <a:r>
              <a:rPr lang="en-US" sz="1050" dirty="0">
                <a:latin typeface="Century Gothic" panose="020B0502020202020204" pitchFamily="34" charset="0"/>
              </a:rPr>
              <a:t>to </a:t>
            </a:r>
            <a:r>
              <a:rPr lang="en-US" sz="1050" dirty="0">
                <a:solidFill>
                  <a:srgbClr val="FF0000"/>
                </a:solidFill>
                <a:latin typeface="Century Gothic" panose="020B0502020202020204" pitchFamily="34" charset="0"/>
              </a:rPr>
              <a:t>estimate </a:t>
            </a:r>
            <a:r>
              <a:rPr lang="en-US" sz="105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the 4 sources</a:t>
            </a:r>
            <a:endParaRPr lang="en-US" sz="105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53" y="1829139"/>
            <a:ext cx="2554596" cy="2029781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10387469" y="3871354"/>
            <a:ext cx="77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BSS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FF87DC73-EBDE-4A90-AAEE-7DEE38A26F1C}"/>
              </a:ext>
            </a:extLst>
          </p:cNvPr>
          <p:cNvCxnSpPr>
            <a:cxnSpLocks/>
          </p:cNvCxnSpPr>
          <p:nvPr/>
        </p:nvCxnSpPr>
        <p:spPr>
          <a:xfrm>
            <a:off x="10267162" y="3881790"/>
            <a:ext cx="25461" cy="33663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7250955" y="2025339"/>
            <a:ext cx="40054" cy="4745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itolo 1"/>
          <p:cNvSpPr txBox="1">
            <a:spLocks/>
          </p:cNvSpPr>
          <p:nvPr/>
        </p:nvSpPr>
        <p:spPr>
          <a:xfrm>
            <a:off x="6829397" y="2030468"/>
            <a:ext cx="2521250" cy="57147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u="sng" dirty="0" smtClean="0">
                <a:solidFill>
                  <a:srgbClr val="0070C0"/>
                </a:solidFill>
                <a:latin typeface="+mn-lt"/>
              </a:rPr>
              <a:t>Results:</a:t>
            </a:r>
            <a:endParaRPr lang="it-IT" sz="22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20"/>
          <a:srcRect l="33042" t="22155" r="49965" b="39226"/>
          <a:stretch/>
        </p:blipFill>
        <p:spPr>
          <a:xfrm>
            <a:off x="9278514" y="4152531"/>
            <a:ext cx="805369" cy="1029082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 rotWithShape="1">
          <a:blip r:embed="rId21"/>
          <a:srcRect l="58322" t="30551" r="22693" b="39039"/>
          <a:stretch/>
        </p:blipFill>
        <p:spPr>
          <a:xfrm>
            <a:off x="9386614" y="5228807"/>
            <a:ext cx="1055499" cy="950532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 rotWithShape="1">
          <a:blip r:embed="rId22"/>
          <a:srcRect l="53392" t="29991" r="23322" b="36614"/>
          <a:stretch/>
        </p:blipFill>
        <p:spPr>
          <a:xfrm>
            <a:off x="10086824" y="4398731"/>
            <a:ext cx="1156932" cy="932841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 rotWithShape="1">
          <a:blip r:embed="rId23"/>
          <a:srcRect l="25595" t="31633" r="49650" b="36800"/>
          <a:stretch/>
        </p:blipFill>
        <p:spPr>
          <a:xfrm>
            <a:off x="10529970" y="5396710"/>
            <a:ext cx="1232928" cy="794501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9067793" y="423668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A</a:t>
            </a:r>
            <a:endParaRPr lang="fr-FR" dirty="0"/>
          </a:p>
        </p:txBody>
      </p:sp>
      <p:sp>
        <p:nvSpPr>
          <p:cNvPr id="73" name="Rectangle 72"/>
          <p:cNvSpPr/>
          <p:nvPr/>
        </p:nvSpPr>
        <p:spPr>
          <a:xfrm>
            <a:off x="10234341" y="4417924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B</a:t>
            </a:r>
            <a:endParaRPr lang="fr-FR" dirty="0"/>
          </a:p>
        </p:txBody>
      </p:sp>
      <p:sp>
        <p:nvSpPr>
          <p:cNvPr id="74" name="Rectangle 73"/>
          <p:cNvSpPr/>
          <p:nvPr/>
        </p:nvSpPr>
        <p:spPr>
          <a:xfrm>
            <a:off x="9189579" y="530078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</a:t>
            </a:r>
            <a:endParaRPr lang="fr-FR" dirty="0"/>
          </a:p>
        </p:txBody>
      </p:sp>
      <p:sp>
        <p:nvSpPr>
          <p:cNvPr id="75" name="Rectangle 74"/>
          <p:cNvSpPr/>
          <p:nvPr/>
        </p:nvSpPr>
        <p:spPr>
          <a:xfrm>
            <a:off x="10259233" y="5403291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D</a:t>
            </a:r>
          </a:p>
        </p:txBody>
      </p:sp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773232" y="11124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197</Words>
  <Application>Microsoft Office PowerPoint</Application>
  <PresentationFormat>Grand écran</PresentationFormat>
  <Paragraphs>25</Paragraphs>
  <Slides>1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etudiant</dc:creator>
  <cp:lastModifiedBy>etudiant</cp:lastModifiedBy>
  <cp:revision>18</cp:revision>
  <dcterms:created xsi:type="dcterms:W3CDTF">2021-05-28T09:36:05Z</dcterms:created>
  <dcterms:modified xsi:type="dcterms:W3CDTF">2021-05-28T13:31:12Z</dcterms:modified>
</cp:coreProperties>
</file>